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5" r:id="rId7"/>
    <p:sldId id="267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Klein Bold" panose="020B0604020202020204" charset="0"/>
      <p:regular r:id="rId13"/>
    </p:embeddedFont>
    <p:embeddedFont>
      <p:font typeface="Helios" panose="020B0604020202020204" charset="0"/>
      <p:regular r:id="rId14"/>
    </p:embeddedFont>
    <p:embeddedFont>
      <p:font typeface="Helio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86"/>
      </p:cViewPr>
      <p:guideLst>
        <p:guide orient="horz" pos="199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9.png"/><Relationship Id="rId4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hyperlink" Target="https://github.com/husainl337/Minor-Project.gi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848600" y="2705100"/>
            <a:ext cx="10026354" cy="5915804"/>
            <a:chOff x="-1938831" y="-595691"/>
            <a:chExt cx="12492821" cy="7601359"/>
          </a:xfrm>
        </p:grpSpPr>
        <p:sp>
          <p:nvSpPr>
            <p:cNvPr id="9" name="TextBox 9"/>
            <p:cNvSpPr txBox="1"/>
            <p:nvPr/>
          </p:nvSpPr>
          <p:spPr>
            <a:xfrm>
              <a:off x="-1938831" y="-595691"/>
              <a:ext cx="11203519" cy="4924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4399"/>
                </a:lnSpc>
              </a:pPr>
              <a:r>
                <a:rPr lang="en-US" sz="8000" b="1" dirty="0" smtClean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Personal Finance Savings</a:t>
              </a:r>
              <a:r>
                <a:rPr lang="en-US" sz="8000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</a:t>
              </a:r>
              <a:r>
                <a:rPr lang="en-US" sz="8000" b="1" dirty="0" smtClean="0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Predictor</a:t>
              </a:r>
              <a:endParaRPr lang="en-US" sz="8000" b="1" dirty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5016" y="6333781"/>
              <a:ext cx="10498974" cy="671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By: Husain </a:t>
              </a:r>
              <a:r>
                <a:rPr lang="en-US" sz="3199" dirty="0" err="1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Hashemi</a:t>
              </a:r>
              <a:r>
                <a:rPr lang="en-US" sz="31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- 20222727</a:t>
              </a:r>
              <a:endParaRPr lang="en-US" sz="31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253548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08998" y="6276492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959784" y="6087110"/>
            <a:ext cx="5585113" cy="2370938"/>
            <a:chOff x="0" y="0"/>
            <a:chExt cx="7446817" cy="3161251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7446817" cy="784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 u="none" dirty="0" smtClean="0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Key Features</a:t>
              </a:r>
              <a:endParaRPr lang="en-US" sz="3799" b="1" u="none" dirty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14591"/>
              <a:ext cx="7446817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Expense </a:t>
              </a:r>
              <a:r>
                <a:rPr lang="en-US" sz="2599" dirty="0" err="1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traking</a:t>
              </a: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.</a:t>
              </a:r>
            </a:p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Income categorization.</a:t>
              </a:r>
            </a:p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Predict future savings.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9411059" cy="10287000"/>
            <a:chOff x="0" y="0"/>
            <a:chExt cx="2478633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5074860"/>
            <a:ext cx="5293804" cy="52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endParaRPr lang="en-US" sz="3199" u="none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959784" y="2346105"/>
            <a:ext cx="5585113" cy="2832602"/>
            <a:chOff x="0" y="0"/>
            <a:chExt cx="7446817" cy="377680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7446817" cy="784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 dirty="0" smtClean="0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Objective</a:t>
              </a:r>
              <a:endParaRPr lang="en-US" sz="3799" b="1" u="none" dirty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314591"/>
              <a:ext cx="7446817" cy="246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Simplify personal finance management.</a:t>
              </a:r>
            </a:p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Predict savings trends using machine learning.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25" name="Freeform 2"/>
          <p:cNvSpPr/>
          <p:nvPr/>
        </p:nvSpPr>
        <p:spPr>
          <a:xfrm>
            <a:off x="-6507438" y="-2845897"/>
            <a:ext cx="15978794" cy="15978794"/>
          </a:xfrm>
          <a:custGeom>
            <a:avLst/>
            <a:gdLst/>
            <a:ahLst/>
            <a:cxnLst/>
            <a:rect l="l" t="t" r="r" b="b"/>
            <a:pathLst>
              <a:path w="15978794" h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4"/>
          <p:cNvSpPr txBox="1"/>
          <p:nvPr/>
        </p:nvSpPr>
        <p:spPr>
          <a:xfrm>
            <a:off x="1028700" y="2853402"/>
            <a:ext cx="6278177" cy="2311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 dirty="0" smtClean="0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Project</a:t>
            </a:r>
          </a:p>
          <a:p>
            <a:pPr algn="l">
              <a:lnSpc>
                <a:spcPts val="9099"/>
              </a:lnSpc>
            </a:pPr>
            <a:r>
              <a:rPr lang="en-US" sz="6999" b="1" dirty="0" smtClean="0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Overview</a:t>
            </a:r>
            <a:endParaRPr lang="en-US" sz="6999" b="1" dirty="0">
              <a:solidFill>
                <a:srgbClr val="FFFFFF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96844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28328"/>
            <a:ext cx="5981700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 dirty="0" smtClean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Technologies  </a:t>
            </a:r>
            <a:r>
              <a:rPr lang="en-US" sz="6999" b="1" dirty="0" smtClean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Used</a:t>
            </a:r>
            <a:endParaRPr lang="en-US" sz="6999" b="1" dirty="0">
              <a:solidFill>
                <a:srgbClr val="718BAB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86213" y="3970742"/>
            <a:ext cx="2345518" cy="234551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29779" y="4214307"/>
            <a:ext cx="1858386" cy="1858388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738918" y="4350974"/>
            <a:ext cx="4338282" cy="1617160"/>
            <a:chOff x="0" y="0"/>
            <a:chExt cx="5182806" cy="215621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5182806" cy="784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 dirty="0" smtClean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Frontend</a:t>
              </a:r>
              <a:endParaRPr lang="en-US" sz="3799" b="1" u="none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25106"/>
              <a:ext cx="5182806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HTML, CSS, JavaScript</a:t>
              </a:r>
              <a:endParaRPr lang="en-US" sz="25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Chart.js for visualizations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8887213" y="3970741"/>
            <a:ext cx="2345518" cy="234551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30779" y="4214306"/>
            <a:ext cx="1858386" cy="1858388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6"/>
                </a:lnTo>
                <a:lnTo>
                  <a:pt x="0" y="1443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1739918" y="4350974"/>
            <a:ext cx="5405082" cy="3002155"/>
            <a:chOff x="0" y="0"/>
            <a:chExt cx="5182806" cy="400287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5182806" cy="784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 dirty="0" smtClean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Backend</a:t>
              </a:r>
              <a:endParaRPr lang="en-US" sz="3799" b="1" u="none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25109"/>
              <a:ext cx="5182806" cy="3077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Flask (Python Framework)</a:t>
              </a:r>
            </a:p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u="none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Pandas for data manipulation</a:t>
              </a:r>
            </a:p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 err="1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Scikit</a:t>
              </a: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-learn for Machine Learning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8887213" y="6760382"/>
            <a:ext cx="2345518" cy="234551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130779" y="7003948"/>
            <a:ext cx="1858386" cy="1858388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1739918" y="7140615"/>
            <a:ext cx="5405082" cy="1617161"/>
            <a:chOff x="0" y="0"/>
            <a:chExt cx="5182806" cy="215621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5182806" cy="1573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 dirty="0" smtClean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Database/Storage</a:t>
              </a:r>
              <a:endParaRPr lang="en-US" sz="3799" b="1" u="none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25107"/>
              <a:ext cx="5182806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CSV files or databases for storing transaction data.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023" y="4480996"/>
            <a:ext cx="1325006" cy="132500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43" y="4505978"/>
            <a:ext cx="1275042" cy="127504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540" y="7229328"/>
            <a:ext cx="1340448" cy="1340450"/>
          </a:xfrm>
          <a:prstGeom prst="rect">
            <a:avLst/>
          </a:prstGeom>
        </p:spPr>
      </p:pic>
      <p:sp>
        <p:nvSpPr>
          <p:cNvPr id="41" name="Freeform 6"/>
          <p:cNvSpPr/>
          <p:nvPr/>
        </p:nvSpPr>
        <p:spPr>
          <a:xfrm>
            <a:off x="886213" y="6836582"/>
            <a:ext cx="2345518" cy="234551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7"/>
          <p:cNvSpPr/>
          <p:nvPr/>
        </p:nvSpPr>
        <p:spPr>
          <a:xfrm>
            <a:off x="1129779" y="7080147"/>
            <a:ext cx="1858386" cy="1858388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43" name="Group 9"/>
          <p:cNvGrpSpPr/>
          <p:nvPr/>
        </p:nvGrpSpPr>
        <p:grpSpPr>
          <a:xfrm>
            <a:off x="3738918" y="7216814"/>
            <a:ext cx="4338282" cy="1617160"/>
            <a:chOff x="0" y="0"/>
            <a:chExt cx="5182806" cy="2156212"/>
          </a:xfrm>
        </p:grpSpPr>
        <p:sp>
          <p:nvSpPr>
            <p:cNvPr id="44" name="TextBox 10"/>
            <p:cNvSpPr txBox="1"/>
            <p:nvPr/>
          </p:nvSpPr>
          <p:spPr>
            <a:xfrm>
              <a:off x="0" y="0"/>
              <a:ext cx="5182806" cy="784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 dirty="0" smtClean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Libraries</a:t>
              </a:r>
              <a:endParaRPr lang="en-US" sz="3799" b="1" u="none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45" name="TextBox 11"/>
            <p:cNvSpPr txBox="1"/>
            <p:nvPr/>
          </p:nvSpPr>
          <p:spPr>
            <a:xfrm>
              <a:off x="0" y="925106"/>
              <a:ext cx="5182806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</a:t>
              </a: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andas, </a:t>
              </a:r>
              <a:r>
                <a:rPr lang="en-US" sz="2599" dirty="0" err="1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numpy</a:t>
              </a: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, </a:t>
              </a:r>
              <a:r>
                <a:rPr lang="en-US" sz="2599" dirty="0" err="1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scikit</a:t>
              </a: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-learn, pickle, </a:t>
              </a:r>
              <a:r>
                <a:rPr lang="en-US" sz="2599" dirty="0" err="1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matplotlib</a:t>
              </a: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.</a:t>
              </a:r>
            </a:p>
          </p:txBody>
        </p: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63" y="7339116"/>
            <a:ext cx="1340450" cy="1340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1"/>
            <a:ext cx="18288000" cy="2628899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t="-18471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23900"/>
            <a:ext cx="12063594" cy="114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 dirty="0" smtClean="0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Features</a:t>
            </a:r>
            <a:endParaRPr lang="en-US" sz="6999" b="1" dirty="0">
              <a:solidFill>
                <a:srgbClr val="FFFFFF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grpSp>
        <p:nvGrpSpPr>
          <p:cNvPr id="26" name="Group 2"/>
          <p:cNvGrpSpPr/>
          <p:nvPr/>
        </p:nvGrpSpPr>
        <p:grpSpPr>
          <a:xfrm>
            <a:off x="9525" y="0"/>
            <a:ext cx="18288000" cy="2628900"/>
            <a:chOff x="0" y="0"/>
            <a:chExt cx="24384000" cy="5030819"/>
          </a:xfrm>
        </p:grpSpPr>
        <p:pic>
          <p:nvPicPr>
            <p:cNvPr id="27" name="Picture 3"/>
            <p:cNvPicPr>
              <a:picLocks noChangeAspect="1"/>
            </p:cNvPicPr>
            <p:nvPr/>
          </p:nvPicPr>
          <p:blipFill>
            <a:blip r:embed="rId5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220200" y="3086100"/>
            <a:ext cx="8229600" cy="4952999"/>
            <a:chOff x="0" y="-644826"/>
            <a:chExt cx="8383006" cy="567666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-184503"/>
              <a:ext cx="8383006" cy="1239577"/>
              <a:chOff x="0" y="-219807"/>
              <a:chExt cx="1655902" cy="24485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184012"/>
                <a:ext cx="1655902" cy="197713"/>
              </a:xfrm>
              <a:custGeom>
                <a:avLst/>
                <a:gdLst/>
                <a:ahLst/>
                <a:cxnLst/>
                <a:rect l="l" t="t" r="r" b="b"/>
                <a:pathLst>
                  <a:path w="1655902" h="187704">
                    <a:moveTo>
                      <a:pt x="93852" y="0"/>
                    </a:moveTo>
                    <a:lnTo>
                      <a:pt x="1562050" y="0"/>
                    </a:lnTo>
                    <a:cubicBezTo>
                      <a:pt x="1586941" y="0"/>
                      <a:pt x="1610813" y="9888"/>
                      <a:pt x="1628414" y="27489"/>
                    </a:cubicBezTo>
                    <a:cubicBezTo>
                      <a:pt x="1646014" y="45089"/>
                      <a:pt x="1655902" y="68961"/>
                      <a:pt x="1655902" y="93852"/>
                    </a:cubicBezTo>
                    <a:lnTo>
                      <a:pt x="1655902" y="93852"/>
                    </a:lnTo>
                    <a:cubicBezTo>
                      <a:pt x="1655902" y="145685"/>
                      <a:pt x="1613883" y="187704"/>
                      <a:pt x="1562050" y="187704"/>
                    </a:cubicBezTo>
                    <a:lnTo>
                      <a:pt x="93852" y="187704"/>
                    </a:lnTo>
                    <a:cubicBezTo>
                      <a:pt x="42019" y="187704"/>
                      <a:pt x="0" y="145685"/>
                      <a:pt x="0" y="93852"/>
                    </a:cubicBezTo>
                    <a:lnTo>
                      <a:pt x="0" y="93852"/>
                    </a:lnTo>
                    <a:cubicBezTo>
                      <a:pt x="0" y="42019"/>
                      <a:pt x="42019" y="0"/>
                      <a:pt x="93852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219807"/>
                <a:ext cx="1655902" cy="2448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400" b="1" dirty="0" smtClean="0">
                    <a:solidFill>
                      <a:srgbClr val="718BAB"/>
                    </a:solidFill>
                    <a:latin typeface="Helios Bold"/>
                    <a:ea typeface="Helios Bold"/>
                    <a:cs typeface="Helios Bold"/>
                    <a:sym typeface="Helios Bold"/>
                  </a:rPr>
                  <a:t>Categorize expenses into Food, Rent, etc.</a:t>
                </a:r>
                <a:endParaRPr lang="en-US" sz="2400" b="1" dirty="0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endParaR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1887838"/>
              <a:ext cx="8383006" cy="1233321"/>
              <a:chOff x="0" y="-261863"/>
              <a:chExt cx="1655902" cy="24361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245644"/>
                <a:ext cx="1655902" cy="196412"/>
              </a:xfrm>
              <a:custGeom>
                <a:avLst/>
                <a:gdLst/>
                <a:ahLst/>
                <a:cxnLst/>
                <a:rect l="l" t="t" r="r" b="b"/>
                <a:pathLst>
                  <a:path w="1655902" h="186469">
                    <a:moveTo>
                      <a:pt x="93235" y="0"/>
                    </a:moveTo>
                    <a:lnTo>
                      <a:pt x="1562668" y="0"/>
                    </a:lnTo>
                    <a:cubicBezTo>
                      <a:pt x="1587395" y="0"/>
                      <a:pt x="1611110" y="9823"/>
                      <a:pt x="1628595" y="27308"/>
                    </a:cubicBezTo>
                    <a:cubicBezTo>
                      <a:pt x="1646080" y="44793"/>
                      <a:pt x="1655902" y="68507"/>
                      <a:pt x="1655902" y="93235"/>
                    </a:cubicBezTo>
                    <a:lnTo>
                      <a:pt x="1655902" y="93235"/>
                    </a:lnTo>
                    <a:cubicBezTo>
                      <a:pt x="1655902" y="144727"/>
                      <a:pt x="1614160" y="186469"/>
                      <a:pt x="1562668" y="186469"/>
                    </a:cubicBezTo>
                    <a:lnTo>
                      <a:pt x="93235" y="186469"/>
                    </a:lnTo>
                    <a:cubicBezTo>
                      <a:pt x="68507" y="186469"/>
                      <a:pt x="44793" y="176646"/>
                      <a:pt x="27308" y="159161"/>
                    </a:cubicBezTo>
                    <a:cubicBezTo>
                      <a:pt x="9823" y="141676"/>
                      <a:pt x="0" y="117962"/>
                      <a:pt x="0" y="93235"/>
                    </a:cubicBezTo>
                    <a:lnTo>
                      <a:pt x="0" y="93235"/>
                    </a:lnTo>
                    <a:cubicBezTo>
                      <a:pt x="0" y="68507"/>
                      <a:pt x="9823" y="44793"/>
                      <a:pt x="27308" y="27308"/>
                    </a:cubicBezTo>
                    <a:cubicBezTo>
                      <a:pt x="44793" y="9823"/>
                      <a:pt x="68507" y="0"/>
                      <a:pt x="93235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261863"/>
                <a:ext cx="1655902" cy="2436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/>
                <a:r>
                  <a:rPr lang="en-US" sz="2400" b="1" dirty="0" smtClean="0">
                    <a:solidFill>
                      <a:srgbClr val="718BAB"/>
                    </a:solidFill>
                    <a:latin typeface="Helios Bold"/>
                    <a:ea typeface="Helios Bold"/>
                    <a:cs typeface="Helios Bold"/>
                    <a:sym typeface="Helios Bold"/>
                  </a:rPr>
                  <a:t>Predict users’ savings based on their habits.</a:t>
                </a:r>
                <a:endParaRPr lang="en-US" sz="2400" b="1" dirty="0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endParaR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3732759"/>
              <a:ext cx="8383006" cy="1299077"/>
              <a:chOff x="0" y="-347606"/>
              <a:chExt cx="1655902" cy="25660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310518"/>
                <a:ext cx="1655902" cy="186469"/>
              </a:xfrm>
              <a:custGeom>
                <a:avLst/>
                <a:gdLst/>
                <a:ahLst/>
                <a:cxnLst/>
                <a:rect l="l" t="t" r="r" b="b"/>
                <a:pathLst>
                  <a:path w="1655902" h="186469">
                    <a:moveTo>
                      <a:pt x="93235" y="0"/>
                    </a:moveTo>
                    <a:lnTo>
                      <a:pt x="1562668" y="0"/>
                    </a:lnTo>
                    <a:cubicBezTo>
                      <a:pt x="1587395" y="0"/>
                      <a:pt x="1611110" y="9823"/>
                      <a:pt x="1628595" y="27308"/>
                    </a:cubicBezTo>
                    <a:cubicBezTo>
                      <a:pt x="1646080" y="44793"/>
                      <a:pt x="1655902" y="68507"/>
                      <a:pt x="1655902" y="93235"/>
                    </a:cubicBezTo>
                    <a:lnTo>
                      <a:pt x="1655902" y="93235"/>
                    </a:lnTo>
                    <a:cubicBezTo>
                      <a:pt x="1655902" y="144727"/>
                      <a:pt x="1614160" y="186469"/>
                      <a:pt x="1562668" y="186469"/>
                    </a:cubicBezTo>
                    <a:lnTo>
                      <a:pt x="93235" y="186469"/>
                    </a:lnTo>
                    <a:cubicBezTo>
                      <a:pt x="68507" y="186469"/>
                      <a:pt x="44793" y="176646"/>
                      <a:pt x="27308" y="159161"/>
                    </a:cubicBezTo>
                    <a:cubicBezTo>
                      <a:pt x="9823" y="141676"/>
                      <a:pt x="0" y="117962"/>
                      <a:pt x="0" y="93235"/>
                    </a:cubicBezTo>
                    <a:lnTo>
                      <a:pt x="0" y="93235"/>
                    </a:lnTo>
                    <a:cubicBezTo>
                      <a:pt x="0" y="68507"/>
                      <a:pt x="9823" y="44793"/>
                      <a:pt x="27308" y="27308"/>
                    </a:cubicBezTo>
                    <a:cubicBezTo>
                      <a:pt x="44793" y="9823"/>
                      <a:pt x="68507" y="0"/>
                      <a:pt x="93235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47606"/>
                <a:ext cx="1655902" cy="2566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/>
                <a:r>
                  <a:rPr lang="en-US" sz="2400" b="1" dirty="0" smtClean="0">
                    <a:solidFill>
                      <a:srgbClr val="718BAB"/>
                    </a:solidFill>
                    <a:latin typeface="Helios Bold"/>
                    <a:ea typeface="Helios Bold"/>
                    <a:cs typeface="Helios Bold"/>
                    <a:sym typeface="Helios Bold"/>
                  </a:rPr>
                  <a:t>Simple, user-friendly interface for data input and visualization</a:t>
                </a:r>
                <a:endParaRPr lang="en-US" sz="2400" b="1" dirty="0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endParaR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-644826"/>
              <a:ext cx="8383006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Expense Tracking</a:t>
              </a:r>
              <a:r>
                <a:rPr lang="en-US" sz="2599" u="none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: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276505"/>
              <a:ext cx="8383006" cy="467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Savings Prediction</a:t>
              </a:r>
              <a:r>
                <a:rPr lang="en-US" sz="2599" u="none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: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208760"/>
              <a:ext cx="8383006" cy="467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Visualization</a:t>
              </a:r>
              <a:r>
                <a:rPr lang="en-US" sz="2599" u="none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: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57369"/>
            <a:ext cx="8267459" cy="6302595"/>
          </a:xfrm>
          <a:prstGeom prst="rect">
            <a:avLst/>
          </a:prstGeom>
        </p:spPr>
      </p:pic>
      <p:sp>
        <p:nvSpPr>
          <p:cNvPr id="29" name="TextBox 19"/>
          <p:cNvSpPr txBox="1"/>
          <p:nvPr/>
        </p:nvSpPr>
        <p:spPr>
          <a:xfrm>
            <a:off x="9220200" y="8088588"/>
            <a:ext cx="822960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 smtClean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Backend API</a:t>
            </a:r>
            <a:r>
              <a:rPr lang="en-US" sz="2599" u="none" dirty="0" smtClean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:</a:t>
            </a:r>
            <a:endParaRPr lang="en-US" sz="2599" u="none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30" name="Freeform 15"/>
          <p:cNvSpPr/>
          <p:nvPr/>
        </p:nvSpPr>
        <p:spPr>
          <a:xfrm>
            <a:off x="9220200" y="8669652"/>
            <a:ext cx="8229600" cy="823657"/>
          </a:xfrm>
          <a:custGeom>
            <a:avLst/>
            <a:gdLst/>
            <a:ahLst/>
            <a:cxnLst/>
            <a:rect l="l" t="t" r="r" b="b"/>
            <a:pathLst>
              <a:path w="1655902" h="186469">
                <a:moveTo>
                  <a:pt x="93235" y="0"/>
                </a:moveTo>
                <a:lnTo>
                  <a:pt x="1562668" y="0"/>
                </a:lnTo>
                <a:cubicBezTo>
                  <a:pt x="1587395" y="0"/>
                  <a:pt x="1611110" y="9823"/>
                  <a:pt x="1628595" y="27308"/>
                </a:cubicBezTo>
                <a:cubicBezTo>
                  <a:pt x="1646080" y="44793"/>
                  <a:pt x="1655902" y="68507"/>
                  <a:pt x="1655902" y="93235"/>
                </a:cubicBezTo>
                <a:lnTo>
                  <a:pt x="1655902" y="93235"/>
                </a:lnTo>
                <a:cubicBezTo>
                  <a:pt x="1655902" y="144727"/>
                  <a:pt x="1614160" y="186469"/>
                  <a:pt x="1562668" y="186469"/>
                </a:cubicBezTo>
                <a:lnTo>
                  <a:pt x="93235" y="186469"/>
                </a:lnTo>
                <a:cubicBezTo>
                  <a:pt x="68507" y="186469"/>
                  <a:pt x="44793" y="176646"/>
                  <a:pt x="27308" y="159161"/>
                </a:cubicBezTo>
                <a:cubicBezTo>
                  <a:pt x="9823" y="141676"/>
                  <a:pt x="0" y="117962"/>
                  <a:pt x="0" y="93235"/>
                </a:cubicBezTo>
                <a:lnTo>
                  <a:pt x="0" y="93235"/>
                </a:lnTo>
                <a:cubicBezTo>
                  <a:pt x="0" y="68507"/>
                  <a:pt x="9823" y="44793"/>
                  <a:pt x="27308" y="27308"/>
                </a:cubicBezTo>
                <a:cubicBezTo>
                  <a:pt x="44793" y="9823"/>
                  <a:pt x="68507" y="0"/>
                  <a:pt x="93235" y="0"/>
                </a:cubicBezTo>
                <a:close/>
              </a:path>
            </a:pathLst>
          </a:custGeom>
          <a:solidFill>
            <a:srgbClr val="F4F4F4"/>
          </a:solidFill>
          <a:ln cap="rnd">
            <a:noFill/>
            <a:prstDash val="solid"/>
            <a:round/>
          </a:ln>
        </p:spPr>
      </p:sp>
      <p:sp>
        <p:nvSpPr>
          <p:cNvPr id="31" name="TextBox 16"/>
          <p:cNvSpPr txBox="1"/>
          <p:nvPr/>
        </p:nvSpPr>
        <p:spPr>
          <a:xfrm>
            <a:off x="9220200" y="8505830"/>
            <a:ext cx="8229600" cy="11334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/>
            <a:r>
              <a:rPr lang="en-US" sz="2400" b="1" dirty="0" smtClean="0">
                <a:solidFill>
                  <a:srgbClr val="718BAB"/>
                </a:solidFill>
                <a:latin typeface="Helios Bold"/>
                <a:ea typeface="Helios Bold"/>
                <a:cs typeface="Helios Bold"/>
                <a:sym typeface="Helios Bold"/>
              </a:rPr>
              <a:t>Robust RESTful API to handle predictions using a ML Model.</a:t>
            </a:r>
            <a:endParaRPr lang="en-US" sz="2400" b="1" dirty="0">
              <a:solidFill>
                <a:srgbClr val="718BAB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9144000" y="-8868"/>
            <a:ext cx="9144000" cy="10295868"/>
            <a:chOff x="0" y="0"/>
            <a:chExt cx="2408296" cy="27116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08296" cy="2711669"/>
            </a:xfrm>
            <a:custGeom>
              <a:avLst/>
              <a:gdLst/>
              <a:ahLst/>
              <a:cxnLst/>
              <a:rect l="l" t="t" r="r" b="b"/>
              <a:pathLst>
                <a:path w="2408296" h="2711669">
                  <a:moveTo>
                    <a:pt x="0" y="0"/>
                  </a:moveTo>
                  <a:lnTo>
                    <a:pt x="2408296" y="0"/>
                  </a:lnTo>
                  <a:lnTo>
                    <a:pt x="2408296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408296" cy="2749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18849" y="402771"/>
            <a:ext cx="8148050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5400" b="1" dirty="0" smtClean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Machine Learning </a:t>
            </a:r>
            <a:r>
              <a:rPr lang="en-US" sz="5400" b="1" dirty="0" smtClean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Model</a:t>
            </a:r>
            <a:endParaRPr lang="en-US" sz="5400" b="1" dirty="0">
              <a:solidFill>
                <a:srgbClr val="718BAB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899" y="1181100"/>
            <a:ext cx="8728547" cy="7656020"/>
          </a:xfrm>
          <a:prstGeom prst="rect">
            <a:avLst/>
          </a:prstGeom>
        </p:spPr>
      </p:pic>
      <p:grpSp>
        <p:nvGrpSpPr>
          <p:cNvPr id="37" name="Group 9"/>
          <p:cNvGrpSpPr/>
          <p:nvPr/>
        </p:nvGrpSpPr>
        <p:grpSpPr>
          <a:xfrm>
            <a:off x="1102413" y="3270183"/>
            <a:ext cx="7539863" cy="457773"/>
            <a:chOff x="0" y="-57151"/>
            <a:chExt cx="10053151" cy="610364"/>
          </a:xfrm>
        </p:grpSpPr>
        <p:sp>
          <p:nvSpPr>
            <p:cNvPr id="38" name="Freeform 10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TextBox 11"/>
            <p:cNvSpPr txBox="1"/>
            <p:nvPr/>
          </p:nvSpPr>
          <p:spPr>
            <a:xfrm>
              <a:off x="1314169" y="-57151"/>
              <a:ext cx="8738982" cy="574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800" b="1" dirty="0" smtClean="0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Model Used: </a:t>
              </a:r>
              <a:r>
                <a:rPr lang="en-US" sz="2400" dirty="0" smtClean="0">
                  <a:latin typeface="Helios Bold"/>
                  <a:ea typeface="Helios Bold"/>
                  <a:cs typeface="Helios Bold"/>
                  <a:sym typeface="Helios Bold"/>
                </a:rPr>
                <a:t>Linear Regression</a:t>
              </a:r>
              <a:endParaRPr lang="en-US" sz="2400" u="none" dirty="0"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42" name="Group 9"/>
          <p:cNvGrpSpPr/>
          <p:nvPr/>
        </p:nvGrpSpPr>
        <p:grpSpPr>
          <a:xfrm>
            <a:off x="1102413" y="4229100"/>
            <a:ext cx="7539863" cy="1384995"/>
            <a:chOff x="0" y="-57151"/>
            <a:chExt cx="10053151" cy="1846659"/>
          </a:xfrm>
        </p:grpSpPr>
        <p:sp>
          <p:nvSpPr>
            <p:cNvPr id="43" name="Freeform 10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TextBox 11"/>
            <p:cNvSpPr txBox="1"/>
            <p:nvPr/>
          </p:nvSpPr>
          <p:spPr>
            <a:xfrm>
              <a:off x="1314169" y="-57151"/>
              <a:ext cx="8738982" cy="1846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800" b="1" dirty="0" smtClean="0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Training Data: </a:t>
              </a:r>
              <a:r>
                <a:rPr lang="en-US" sz="2400" dirty="0" smtClean="0">
                  <a:latin typeface="Helios Bold"/>
                  <a:ea typeface="Helios Bold"/>
                  <a:cs typeface="Helios Bold"/>
                  <a:sym typeface="Helios Bold"/>
                </a:rPr>
                <a:t>Used Train-Test-Split to divide the data and used MSE to evaluate the model’s performance. </a:t>
              </a:r>
              <a:endParaRPr lang="en-US" sz="2400" dirty="0" smtClean="0">
                <a:latin typeface="Helios Bold"/>
                <a:ea typeface="Helios Bold"/>
                <a:cs typeface="Helios Bold"/>
                <a:sym typeface="Helios Bold"/>
              </a:endParaRPr>
            </a:p>
          </p:txBody>
        </p:sp>
      </p:grpSp>
      <p:grpSp>
        <p:nvGrpSpPr>
          <p:cNvPr id="45" name="Group 9"/>
          <p:cNvGrpSpPr/>
          <p:nvPr/>
        </p:nvGrpSpPr>
        <p:grpSpPr>
          <a:xfrm>
            <a:off x="1102413" y="6125170"/>
            <a:ext cx="7539863" cy="923330"/>
            <a:chOff x="0" y="-57151"/>
            <a:chExt cx="10053151" cy="1231107"/>
          </a:xfrm>
        </p:grpSpPr>
        <p:sp>
          <p:nvSpPr>
            <p:cNvPr id="46" name="Freeform 10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TextBox 11"/>
            <p:cNvSpPr txBox="1"/>
            <p:nvPr/>
          </p:nvSpPr>
          <p:spPr>
            <a:xfrm>
              <a:off x="1314169" y="-57151"/>
              <a:ext cx="8738982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800" b="1" dirty="0" smtClean="0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Data Visualization</a:t>
              </a:r>
              <a:r>
                <a:rPr lang="en-US" sz="2800" b="1" dirty="0" smtClean="0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: </a:t>
              </a:r>
              <a:r>
                <a:rPr lang="en-US" sz="2400" dirty="0" smtClean="0">
                  <a:latin typeface="Helios Bold"/>
                  <a:ea typeface="Helios Bold"/>
                  <a:cs typeface="Helios Bold"/>
                  <a:sym typeface="Helios Bold"/>
                </a:rPr>
                <a:t>Used </a:t>
              </a:r>
              <a:r>
                <a:rPr lang="en-US" sz="2400" dirty="0" err="1" smtClean="0">
                  <a:latin typeface="Helios Bold"/>
                  <a:ea typeface="Helios Bold"/>
                  <a:cs typeface="Helios Bold"/>
                  <a:sym typeface="Helios Bold"/>
                </a:rPr>
                <a:t>matplotlib</a:t>
              </a:r>
              <a:r>
                <a:rPr lang="en-US" sz="2400" dirty="0" smtClean="0">
                  <a:latin typeface="Helios Bold"/>
                  <a:ea typeface="Helios Bold"/>
                  <a:cs typeface="Helios Bold"/>
                  <a:sym typeface="Helios Bold"/>
                </a:rPr>
                <a:t> to draw the graphs of datasets.</a:t>
              </a:r>
              <a:endParaRPr lang="en-US" sz="2400" u="none" dirty="0"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48" name="Group 9"/>
          <p:cNvGrpSpPr/>
          <p:nvPr/>
        </p:nvGrpSpPr>
        <p:grpSpPr>
          <a:xfrm>
            <a:off x="1102413" y="7505700"/>
            <a:ext cx="7539863" cy="1846659"/>
            <a:chOff x="0" y="-57151"/>
            <a:chExt cx="10053151" cy="2462211"/>
          </a:xfrm>
        </p:grpSpPr>
        <p:sp>
          <p:nvSpPr>
            <p:cNvPr id="49" name="Freeform 10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TextBox 11"/>
            <p:cNvSpPr txBox="1"/>
            <p:nvPr/>
          </p:nvSpPr>
          <p:spPr>
            <a:xfrm>
              <a:off x="1314169" y="-57151"/>
              <a:ext cx="8738982" cy="2462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800" b="1" dirty="0" smtClean="0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Flow Diagram:</a:t>
              </a:r>
            </a:p>
            <a:p>
              <a:pPr marL="342900" lvl="0" indent="-342900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Helios Bold"/>
                  <a:ea typeface="Helios Bold"/>
                  <a:cs typeface="Helios Bold"/>
                  <a:sym typeface="Helios Bold"/>
                </a:rPr>
                <a:t>Inputs: Age, Income, Rent, Food expenses.</a:t>
              </a:r>
            </a:p>
            <a:p>
              <a:pPr marL="342900" lvl="0" indent="-342900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u="none" dirty="0" smtClean="0">
                  <a:latin typeface="Helios Bold"/>
                  <a:ea typeface="Helios"/>
                  <a:cs typeface="Helios"/>
                  <a:sym typeface="Helios Bold"/>
                </a:rPr>
                <a:t>Output: Predicted Savings</a:t>
              </a:r>
              <a:endParaRPr lang="en-US" sz="2400" u="none" dirty="0"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00200" y="5133636"/>
            <a:ext cx="7539863" cy="923330"/>
            <a:chOff x="0" y="-57151"/>
            <a:chExt cx="10053151" cy="12311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314169" y="-57151"/>
              <a:ext cx="8738982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Time-bound savings predictions for specific goals (e.g., buying a car).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00200" y="6399573"/>
            <a:ext cx="7539863" cy="461665"/>
            <a:chOff x="0" y="-41317"/>
            <a:chExt cx="10053151" cy="6155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314169" y="-41317"/>
              <a:ext cx="873898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Investments module for stocks and funds.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00200" y="7653635"/>
            <a:ext cx="7539863" cy="461665"/>
            <a:chOff x="0" y="-41317"/>
            <a:chExt cx="10053151" cy="61555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314169" y="-41317"/>
              <a:ext cx="873898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Risk analysis for financial decisions</a:t>
              </a:r>
              <a:r>
                <a:rPr lang="en-US" sz="2599" u="none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.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62337" y="5143500"/>
            <a:ext cx="7539863" cy="461665"/>
            <a:chOff x="0" y="-41317"/>
            <a:chExt cx="10053151" cy="6155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314169" y="-41317"/>
              <a:ext cx="873898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Mobile app integration</a:t>
              </a:r>
              <a:r>
                <a:rPr lang="en-US" sz="2599" u="none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.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062337" y="6397562"/>
            <a:ext cx="7539863" cy="881139"/>
            <a:chOff x="0" y="-41317"/>
            <a:chExt cx="10053151" cy="117485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1314169" y="-41317"/>
              <a:ext cx="8738982" cy="1174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Bank account synchronization for automated tracking.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26" name="TextBox 5"/>
          <p:cNvSpPr txBox="1"/>
          <p:nvPr/>
        </p:nvSpPr>
        <p:spPr>
          <a:xfrm>
            <a:off x="1028700" y="723900"/>
            <a:ext cx="12063594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 dirty="0" smtClean="0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Future Plans</a:t>
            </a:r>
            <a:endParaRPr lang="en-US" sz="6999" b="1" dirty="0">
              <a:solidFill>
                <a:srgbClr val="FFFFFF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28" name="TextBox 7"/>
          <p:cNvSpPr txBox="1"/>
          <p:nvPr/>
        </p:nvSpPr>
        <p:spPr>
          <a:xfrm>
            <a:off x="1905000" y="3162300"/>
            <a:ext cx="441960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4000" b="1" dirty="0" smtClean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Expansion Goals</a:t>
            </a:r>
            <a:endParaRPr lang="en-US" sz="4000" b="1" dirty="0">
              <a:solidFill>
                <a:srgbClr val="718BAB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30" name="TextBox 7"/>
          <p:cNvSpPr txBox="1"/>
          <p:nvPr/>
        </p:nvSpPr>
        <p:spPr>
          <a:xfrm>
            <a:off x="10057170" y="3139440"/>
            <a:ext cx="556260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4000" b="1" dirty="0" smtClean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Additional Features</a:t>
            </a:r>
            <a:endParaRPr lang="en-US" sz="4000" b="1" dirty="0">
              <a:solidFill>
                <a:srgbClr val="718BAB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28899"/>
            <a:ext cx="18288000" cy="7658101"/>
          </a:xfrm>
          <a:custGeom>
            <a:avLst/>
            <a:gdLst/>
            <a:ahLst/>
            <a:cxnLst/>
            <a:rect l="l" t="t" r="r" b="b"/>
            <a:pathLst>
              <a:path w="18288000" h="7229439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t="-42120"/>
            </a:stretch>
          </a:blipFill>
        </p:spPr>
      </p:sp>
      <p:sp>
        <p:nvSpPr>
          <p:cNvPr id="14" name="TextBox 8"/>
          <p:cNvSpPr txBox="1"/>
          <p:nvPr/>
        </p:nvSpPr>
        <p:spPr>
          <a:xfrm>
            <a:off x="1028700" y="1001016"/>
            <a:ext cx="826770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 dirty="0" smtClean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Conclusions</a:t>
            </a:r>
            <a:endParaRPr lang="en-US" sz="6999" b="1" dirty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20" name="Freeform 2"/>
          <p:cNvSpPr/>
          <p:nvPr/>
        </p:nvSpPr>
        <p:spPr>
          <a:xfrm rot="673413">
            <a:off x="9283310" y="-2113117"/>
            <a:ext cx="13265113" cy="13265113"/>
          </a:xfrm>
          <a:custGeom>
            <a:avLst/>
            <a:gdLst/>
            <a:ahLst/>
            <a:cxnLst/>
            <a:rect l="l" t="t" r="r" b="b"/>
            <a:pathLst>
              <a:path w="13265113" h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7"/>
          <p:cNvSpPr txBox="1"/>
          <p:nvPr/>
        </p:nvSpPr>
        <p:spPr>
          <a:xfrm>
            <a:off x="1571624" y="3467100"/>
            <a:ext cx="12372975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39"/>
              </a:lnSpc>
              <a:spcBef>
                <a:spcPct val="0"/>
              </a:spcBef>
            </a:pPr>
            <a:r>
              <a:rPr lang="en-US" sz="2599" u="none" dirty="0" smtClean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Our project simplifies financial management and provides actionable insights using technology.</a:t>
            </a:r>
          </a:p>
          <a:p>
            <a:pPr marL="0" lvl="0" indent="0">
              <a:lnSpc>
                <a:spcPts val="3639"/>
              </a:lnSpc>
              <a:spcBef>
                <a:spcPct val="0"/>
              </a:spcBef>
            </a:pPr>
            <a:endParaRPr lang="en-US" sz="2599" dirty="0">
              <a:solidFill>
                <a:schemeClr val="bg1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0" lvl="0" indent="0">
              <a:lnSpc>
                <a:spcPts val="3639"/>
              </a:lnSpc>
              <a:spcBef>
                <a:spcPct val="0"/>
              </a:spcBef>
            </a:pPr>
            <a:r>
              <a:rPr lang="en-US" sz="2599" u="none" dirty="0" smtClean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The model’s predictive ability empowers users to achieve their financial goals efficiently.</a:t>
            </a:r>
            <a:endParaRPr lang="en-US" sz="2599" u="none" dirty="0">
              <a:solidFill>
                <a:schemeClr val="bg1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18" name="Freeform 10"/>
          <p:cNvSpPr/>
          <p:nvPr/>
        </p:nvSpPr>
        <p:spPr>
          <a:xfrm>
            <a:off x="821245" y="3467100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553213" h="553213">
                <a:moveTo>
                  <a:pt x="0" y="0"/>
                </a:moveTo>
                <a:lnTo>
                  <a:pt x="553213" y="0"/>
                </a:lnTo>
                <a:lnTo>
                  <a:pt x="553213" y="553213"/>
                </a:lnTo>
                <a:lnTo>
                  <a:pt x="0" y="553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0"/>
          <p:cNvSpPr/>
          <p:nvPr/>
        </p:nvSpPr>
        <p:spPr>
          <a:xfrm>
            <a:off x="851725" y="4880990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553213" h="553213">
                <a:moveTo>
                  <a:pt x="0" y="0"/>
                </a:moveTo>
                <a:lnTo>
                  <a:pt x="553213" y="0"/>
                </a:lnTo>
                <a:lnTo>
                  <a:pt x="553213" y="553213"/>
                </a:lnTo>
                <a:lnTo>
                  <a:pt x="0" y="553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17"/>
          <p:cNvSpPr txBox="1"/>
          <p:nvPr/>
        </p:nvSpPr>
        <p:spPr>
          <a:xfrm>
            <a:off x="1600200" y="6492776"/>
            <a:ext cx="1237297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39"/>
              </a:lnSpc>
              <a:spcBef>
                <a:spcPct val="0"/>
              </a:spcBef>
            </a:pPr>
            <a:r>
              <a:rPr lang="en-US" sz="2599" u="none" dirty="0" smtClean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Call to action</a:t>
            </a:r>
            <a:r>
              <a:rPr lang="en-US" sz="2599" dirty="0" smtClean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:</a:t>
            </a:r>
          </a:p>
          <a:p>
            <a:pPr marL="0" lvl="0" indent="0">
              <a:lnSpc>
                <a:spcPts val="3639"/>
              </a:lnSpc>
              <a:spcBef>
                <a:spcPct val="0"/>
              </a:spcBef>
            </a:pPr>
            <a:r>
              <a:rPr lang="en-US" sz="2599" u="none" dirty="0" smtClean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Interested? Checkout my </a:t>
            </a:r>
            <a:r>
              <a:rPr lang="en-US" sz="2599" u="none" dirty="0" err="1" smtClean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Github</a:t>
            </a:r>
            <a:r>
              <a:rPr lang="en-US" sz="2599" u="none" dirty="0" smtClean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 Repository</a:t>
            </a:r>
          </a:p>
          <a:p>
            <a:pPr lvl="0">
              <a:lnSpc>
                <a:spcPts val="3639"/>
              </a:lnSpc>
              <a:spcBef>
                <a:spcPct val="0"/>
              </a:spcBef>
            </a:pPr>
            <a:r>
              <a:rPr lang="en-US" sz="2599" dirty="0" smtClean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  <a:hlinkClick r:id="rId7"/>
              </a:rPr>
              <a:t>https://github.com/husainl337/Minor-Project.git</a:t>
            </a:r>
            <a:endParaRPr lang="en-US" sz="2599" u="none" dirty="0" smtClean="0">
              <a:solidFill>
                <a:schemeClr val="bg1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22" name="TextBox 17"/>
          <p:cNvSpPr txBox="1"/>
          <p:nvPr/>
        </p:nvSpPr>
        <p:spPr>
          <a:xfrm>
            <a:off x="1571624" y="8872648"/>
            <a:ext cx="12372975" cy="419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39"/>
              </a:lnSpc>
              <a:spcBef>
                <a:spcPct val="0"/>
              </a:spcBef>
            </a:pPr>
            <a:r>
              <a:rPr lang="en-US" sz="2599" u="none" dirty="0" smtClean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THANK YOU!</a:t>
            </a:r>
            <a:endParaRPr lang="en-US" sz="2599" u="none" dirty="0">
              <a:solidFill>
                <a:schemeClr val="bg1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274</Words>
  <Application>Microsoft Office PowerPoint</Application>
  <PresentationFormat>Custom</PresentationFormat>
  <Paragraphs>55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Klein Bold</vt:lpstr>
      <vt:lpstr>Helios</vt:lpstr>
      <vt:lpstr>Helios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Husain</cp:lastModifiedBy>
  <cp:revision>24</cp:revision>
  <dcterms:created xsi:type="dcterms:W3CDTF">2006-08-16T00:00:00Z</dcterms:created>
  <dcterms:modified xsi:type="dcterms:W3CDTF">2024-12-08T19:12:39Z</dcterms:modified>
  <dc:identifier>DAGYrmSElHU</dc:identifier>
</cp:coreProperties>
</file>